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0.png" ContentType="image/png"/>
  <Override PartName="/ppt/media/image49.jpeg" ContentType="image/jpe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jpeg" ContentType="image/jpeg"/>
  <Override PartName="/ppt/media/image39.png" ContentType="image/png"/>
  <Override PartName="/ppt/media/image38.png" ContentType="image/png"/>
  <Override PartName="/ppt/media/image36.png" ContentType="image/png"/>
  <Override PartName="/ppt/media/image15.png" ContentType="image/png"/>
  <Override PartName="/ppt/media/image35.png" ContentType="image/png"/>
  <Override PartName="/ppt/media/image10.png" ContentType="image/png"/>
  <Override PartName="/ppt/media/image16.png" ContentType="image/png"/>
  <Override PartName="/ppt/media/image1.jpeg" ContentType="image/jpeg"/>
  <Override PartName="/ppt/media/image3.jpeg" ContentType="image/jpeg"/>
  <Override PartName="/ppt/media/image17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12.jpeg" ContentType="image/jpeg"/>
  <Override PartName="/ppt/media/image11.jpeg" ContentType="image/jpeg"/>
  <Override PartName="/ppt/media/image13.jpeg" ContentType="image/jpeg"/>
  <Override PartName="/ppt/media/image14.jpeg" ContentType="image/jpeg"/>
  <Override PartName="/ppt/media/image27.png" ContentType="image/png"/>
  <Override PartName="/ppt/media/image18.jpeg" ContentType="image/jpeg"/>
  <Override PartName="/ppt/media/image37.png" ContentType="image/png"/>
  <Override PartName="/ppt/media/image19.jpeg" ContentType="image/jpeg"/>
  <Override PartName="/ppt/media/image9.png" ContentType="image/png"/>
  <Override PartName="/ppt/media/image7.png" ContentType="image/png"/>
  <Override PartName="/ppt/media/image2.png" ContentType="image/png"/>
  <Override PartName="/ppt/media/image8.png" ContentType="image/png"/>
  <Override PartName="/ppt/media/image6.png" ContentType="image/png"/>
  <Override PartName="/ppt/media/image4.png" ContentType="image/png"/>
  <Override PartName="/ppt/media/image5.png" ContentType="image/png"/>
  <Override PartName="/ppt/media/hdphoto1.wdp" ContentType="image/vnd.ms-photo"/>
  <Override PartName="/ppt/media/image33.png" ContentType="image/png"/>
  <Override PartName="/ppt/media/hdphoto2.wdp" ContentType="image/vnd.ms-photo"/>
  <Override PartName="/ppt/media/image34.png" ContentType="image/png"/>
  <Override PartName="/ppt/media/hdphoto3.wdp" ContentType="image/vnd.ms-photo"/>
  <Override PartName="/ppt/media/image32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24377650" cy="13716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91440" bIns="91440"/>
          <a:p>
            <a:pPr algn="ctr">
              <a:lnSpc>
                <a:spcPct val="100000"/>
              </a:lnSpc>
            </a:pPr>
            <a:fld id="{9CD21B54-644F-4A18-937B-F5EA0A1A5F9C}" type="slidenum">
              <a:rPr b="1" lang="pt-BR" sz="2000" spc="-1" strike="noStrike">
                <a:solidFill>
                  <a:srgbClr val="bfbfbf"/>
                </a:solidFill>
                <a:latin typeface="Montserrat"/>
                <a:ea typeface="Montserrat"/>
              </a:rPr>
              <a:t>&lt;número&gt;</a:t>
            </a:fld>
            <a:r>
              <a:rPr b="1" lang="pt-BR" sz="2000" spc="-1" strike="noStrike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rIns="90000" tIns="45000" bIns="4500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3600" spc="-1" strike="noStrike">
                <a:solidFill>
                  <a:srgbClr val="737572"/>
                </a:solidFill>
                <a:latin typeface="Lato Light"/>
              </a:rPr>
              <a:t>Clique para editar o formato do texto </a:t>
            </a:r>
            <a:r>
              <a:rPr b="0" lang="en-US" sz="3600" spc="-1" strike="noStrike">
                <a:solidFill>
                  <a:srgbClr val="737572"/>
                </a:solidFill>
                <a:latin typeface="Lato Light"/>
              </a:rPr>
              <a:t>do título</a:t>
            </a:r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91440" bIns="91440"/>
          <a:p>
            <a:pPr algn="ctr">
              <a:lnSpc>
                <a:spcPct val="100000"/>
              </a:lnSpc>
            </a:pPr>
            <a:fld id="{3C7D4CA5-EDB0-43CE-8F86-F215D0682BC1}" type="slidenum">
              <a:rPr b="1" lang="pt-BR" sz="2000" spc="-1" strike="noStrike">
                <a:solidFill>
                  <a:srgbClr val="bfbfbf"/>
                </a:solidFill>
                <a:latin typeface="Montserrat"/>
                <a:ea typeface="Montserrat"/>
              </a:rPr>
              <a:t>&lt;número&gt;</a:t>
            </a:fld>
            <a:r>
              <a:rPr b="1" lang="pt-BR" sz="2000" spc="-1" strike="noStrike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3600" spc="-1" strike="noStrike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800" spc="-1" strike="noStrike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b="0" lang="en-US" sz="4800" spc="-1" strike="noStrike">
              <a:solidFill>
                <a:srgbClr val="737572"/>
              </a:solidFill>
              <a:latin typeface="Montserrat Hairline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b="0" lang="en-US" sz="3600" spc="-1" strike="noStrike">
              <a:solidFill>
                <a:srgbClr val="737572"/>
              </a:solidFill>
              <a:latin typeface="Montserrat Hairline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b="0" lang="en-US" sz="3200" spc="-1" strike="noStrike">
              <a:solidFill>
                <a:srgbClr val="737572"/>
              </a:solidFill>
              <a:latin typeface="Montserrat Hairline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b="0" lang="en-US" sz="3200" spc="-1" strike="noStrike">
              <a:solidFill>
                <a:srgbClr val="737572"/>
              </a:solidFill>
              <a:latin typeface="Montserrat Hairline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b="0" lang="en-US" sz="2000" spc="-1" strike="noStrike">
              <a:solidFill>
                <a:srgbClr val="737572"/>
              </a:solidFill>
              <a:latin typeface="Montserrat Hairline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b="0" lang="en-US" sz="2000" spc="-1" strike="noStrike">
              <a:solidFill>
                <a:srgbClr val="737572"/>
              </a:solidFill>
              <a:latin typeface="Montserrat Hairline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b="0" lang="en-US" sz="2000" spc="-1" strike="noStrike">
              <a:solidFill>
                <a:srgbClr val="737572"/>
              </a:solidFill>
              <a:latin typeface="Montserrat Hairlin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91440" bIns="91440"/>
          <a:p>
            <a:pPr algn="ctr">
              <a:lnSpc>
                <a:spcPct val="100000"/>
              </a:lnSpc>
            </a:pPr>
            <a:fld id="{0442902D-CEBC-4F2D-AED4-A91FEB3EFF36}" type="slidenum">
              <a:rPr b="1" lang="pt-BR" sz="2000" spc="-1" strike="noStrike">
                <a:solidFill>
                  <a:srgbClr val="bfbfbf"/>
                </a:solidFill>
                <a:latin typeface="Montserrat"/>
                <a:ea typeface="Montserrat"/>
              </a:rPr>
              <a:t>&lt;número&gt;</a:t>
            </a:fld>
            <a:r>
              <a:rPr b="1" lang="pt-BR" sz="2000" spc="-1" strike="noStrike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rIns="90000" tIns="45000" bIns="4500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3600" spc="-1" strike="noStrike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91440" bIns="91440"/>
          <a:p>
            <a:pPr algn="ctr">
              <a:lnSpc>
                <a:spcPct val="100000"/>
              </a:lnSpc>
            </a:pPr>
            <a:fld id="{AE029397-41D0-47E8-B1C9-27D4BD8A896B}" type="slidenum">
              <a:rPr b="1" lang="pt-BR" sz="2000" spc="-1" strike="noStrike">
                <a:solidFill>
                  <a:srgbClr val="bfbfbf"/>
                </a:solidFill>
                <a:latin typeface="Montserrat"/>
                <a:ea typeface="Montserrat"/>
              </a:rPr>
              <a:t>&lt;número&gt;</a:t>
            </a:fld>
            <a:r>
              <a:rPr b="1" lang="pt-BR" sz="2000" spc="-1" strike="noStrike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rIns="90000" tIns="45000" bIns="45000"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b="0" lang="en-US" sz="4000" spc="-1" strike="noStrike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3600" spc="-1" strike="noStrike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b="0" lang="en-US" sz="3600" spc="-1" strike="noStrike">
              <a:solidFill>
                <a:srgbClr val="737572"/>
              </a:solidFill>
              <a:latin typeface="Lato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microsoft.com/office/2007/relationships/hdphoto" Target="../media/hdphoto1.wdp"/><Relationship Id="rId3" Type="http://schemas.openxmlformats.org/officeDocument/2006/relationships/image" Target="../media/image17.png"/><Relationship Id="rId4" Type="http://schemas.microsoft.com/office/2007/relationships/hdphoto" Target="../media/hdphoto2.wdp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microsoft.com/office/2007/relationships/hdphoto" Target="../media/hdphoto3.wdp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 descr=""/>
          <p:cNvPicPr/>
          <p:nvPr/>
        </p:nvPicPr>
        <p:blipFill>
          <a:blip r:embed="rId1"/>
          <a:srcRect l="0" t="7805" r="0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 descr=""/>
          <p:cNvPicPr/>
          <p:nvPr/>
        </p:nvPicPr>
        <p:blipFill>
          <a:blip r:embed="rId2"/>
          <a:stretch/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738800" y="209124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4800" spc="-1" strike="noStrike">
                  <a:solidFill>
                    <a:srgbClr val="ffffff"/>
                  </a:solidFill>
                  <a:latin typeface="Montserrat"/>
                  <a:ea typeface="Montserrat"/>
                </a:rPr>
                <a:t>Proposta</a:t>
              </a:r>
              <a:r>
                <a:rPr b="1" lang="pt-BR" sz="5400" spc="-1" strike="noStrike">
                  <a:solidFill>
                    <a:srgbClr val="ffffff"/>
                  </a:solidFill>
                  <a:latin typeface="Montserrat"/>
                  <a:ea typeface="Montserrat"/>
                </a:rPr>
                <a:t> de Valor</a:t>
              </a:r>
              <a:endParaRPr b="0" lang="pt-BR" sz="5400" spc="-1" strike="noStrike">
                <a:latin typeface="Arial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4000" spc="-1" strike="noStrike">
                  <a:solidFill>
                    <a:srgbClr val="faf2d0"/>
                  </a:solidFill>
                  <a:latin typeface="Montserrat Bold"/>
                </a:rPr>
                <a:t>Proporcionar ao usuário a experiência de uma aplicação segura, resultando em economia e redução de risco ao negócio.</a:t>
              </a:r>
              <a:endParaRPr b="0" lang="pt-BR" sz="4000" spc="-1" strike="noStrike">
                <a:latin typeface="Arial"/>
              </a:endParaRP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4800" spc="-1" strike="noStrike">
                  <a:solidFill>
                    <a:srgbClr val="ffffff"/>
                  </a:solidFill>
                  <a:latin typeface="Montserrat"/>
                  <a:ea typeface="Montserrat"/>
                </a:rPr>
                <a:t>Segmento</a:t>
              </a:r>
              <a:endParaRPr b="0" lang="pt-BR" sz="4800" spc="-1" strike="noStrike">
                <a:latin typeface="Arial"/>
              </a:endParaRP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4000" spc="-1" strike="noStrike">
                  <a:solidFill>
                    <a:srgbClr val="faf2d0"/>
                  </a:solidFill>
                  <a:latin typeface="Montserrat Bold"/>
                </a:rPr>
                <a:t>Empresas de pequeno e médio porte no segmento de tecnologia que buscam por proteção ao seu negócio</a:t>
              </a:r>
              <a:endParaRPr b="0" lang="pt-BR" sz="4000" spc="-1" strike="noStrike">
                <a:latin typeface="Arial"/>
              </a:endParaRP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4800" spc="-1" strike="noStrike">
                  <a:solidFill>
                    <a:srgbClr val="ffffff"/>
                  </a:solidFill>
                  <a:latin typeface="Montserrat"/>
                  <a:ea typeface="Montserrat"/>
                </a:rPr>
                <a:t>Recursos Chave</a:t>
              </a:r>
              <a:endParaRPr b="0" lang="pt-BR" sz="4800" spc="-1" strike="noStrike">
                <a:latin typeface="Arial"/>
              </a:endParaRP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4000" spc="-1" strike="noStrike">
                  <a:solidFill>
                    <a:srgbClr val="faf2d0"/>
                  </a:solidFill>
                  <a:latin typeface="Montserrat Bold"/>
                </a:rPr>
                <a:t>Servidor, Provedor de Internet, Plataforma Azure e funcionários.</a:t>
              </a:r>
              <a:endParaRPr b="0" lang="pt-BR" sz="4000" spc="-1" strike="noStrike">
                <a:latin typeface="Arial"/>
              </a:endParaRP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4800" spc="-1" strike="noStrike">
                  <a:solidFill>
                    <a:srgbClr val="ffffff"/>
                  </a:solidFill>
                  <a:latin typeface="Montserrat"/>
                  <a:ea typeface="Montserrat"/>
                </a:rPr>
                <a:t>Parceiros Chave</a:t>
              </a:r>
              <a:endParaRPr b="0" lang="pt-BR" sz="4800" spc="-1" strike="noStrike">
                <a:latin typeface="Arial"/>
              </a:endParaRP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4000" spc="-1" strike="noStrike">
                  <a:solidFill>
                    <a:srgbClr val="faf2d0"/>
                  </a:solidFill>
                  <a:latin typeface="Montserrat Bold"/>
                </a:rPr>
                <a:t>Condominios</a:t>
              </a:r>
              <a:endParaRPr b="0" lang="pt-BR" sz="4000" spc="-1" strike="noStrike">
                <a:latin typeface="Arial"/>
              </a:endParaRPr>
            </a:p>
          </p:txBody>
        </p:sp>
      </p:grpSp>
      <p:pic>
        <p:nvPicPr>
          <p:cNvPr id="262" name="Imagem 22" descr=""/>
          <p:cNvPicPr/>
          <p:nvPr/>
        </p:nvPicPr>
        <p:blipFill>
          <a:blip r:embed="rId1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738800" y="209124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4800" spc="-1" strike="noStrike">
                  <a:solidFill>
                    <a:srgbClr val="ffffff"/>
                  </a:solidFill>
                  <a:latin typeface="Montserrat"/>
                  <a:ea typeface="Montserrat"/>
                </a:rPr>
                <a:t>Estrutura de Custos</a:t>
              </a:r>
              <a:endParaRPr b="0" lang="pt-BR" sz="4800" spc="-1" strike="noStrike">
                <a:latin typeface="Arial"/>
              </a:endParaRP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4000" spc="-1" strike="noStrike">
                  <a:solidFill>
                    <a:srgbClr val="faf2d0"/>
                  </a:solidFill>
                  <a:latin typeface="Montserrat Bold"/>
                </a:rPr>
                <a:t>Manutenção do software, plataforma, hospedagem do site e funcionário.</a:t>
              </a:r>
              <a:endParaRPr b="0" lang="pt-BR" sz="4000" spc="-1" strike="noStrike">
                <a:latin typeface="Arial"/>
              </a:endParaRP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4800" spc="-1" strike="noStrike">
                  <a:solidFill>
                    <a:srgbClr val="ffffff"/>
                  </a:solidFill>
                  <a:latin typeface="Montserrat"/>
                  <a:ea typeface="Montserrat"/>
                </a:rPr>
                <a:t>Atividade Chave</a:t>
              </a:r>
              <a:endParaRPr b="0" lang="pt-BR" sz="4800" spc="-1" strike="noStrike">
                <a:latin typeface="Arial"/>
              </a:endParaRP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4000" spc="-1" strike="noStrike">
                  <a:solidFill>
                    <a:srgbClr val="faf2d0"/>
                  </a:solidFill>
                  <a:latin typeface="Montserrat Bold"/>
                </a:rPr>
                <a:t>Analisar dados recebidos através do monitoramentos de todos os dispositivos e seus componentes que pertencem a um sistema.</a:t>
              </a:r>
              <a:endParaRPr b="0" lang="pt-BR" sz="4000" spc="-1" strike="noStrike">
                <a:latin typeface="Arial"/>
              </a:endParaRP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4800" spc="-1" strike="noStrike">
                  <a:solidFill>
                    <a:srgbClr val="ffffff"/>
                  </a:solidFill>
                  <a:latin typeface="Montserrat"/>
                  <a:ea typeface="Montserrat"/>
                </a:rPr>
                <a:t>Fonte de Renda</a:t>
              </a:r>
              <a:endParaRPr b="0" lang="pt-BR" sz="4800" spc="-1" strike="noStrike">
                <a:latin typeface="Arial"/>
              </a:endParaRP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4000" spc="-1" strike="noStrike">
                  <a:solidFill>
                    <a:srgbClr val="faf2d0"/>
                  </a:solidFill>
                  <a:latin typeface="Montserrat Bold"/>
                </a:rPr>
                <a:t>Licença de Software e suporte técnico e pago</a:t>
              </a:r>
              <a:endParaRPr b="0" lang="pt-BR" sz="4000" spc="-1" strike="noStrike">
                <a:latin typeface="Arial"/>
              </a:endParaRP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4800" spc="-1" strike="noStrike">
                  <a:solidFill>
                    <a:srgbClr val="ffffff"/>
                  </a:solidFill>
                  <a:latin typeface="Montserrat"/>
                  <a:ea typeface="Montserrat"/>
                </a:rPr>
                <a:t>Canais</a:t>
              </a:r>
              <a:endParaRPr b="0" lang="pt-BR" sz="4800" spc="-1" strike="noStrike">
                <a:latin typeface="Arial"/>
              </a:endParaRP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4400" spc="-1" strike="noStrike">
                  <a:solidFill>
                    <a:srgbClr val="faf2d0"/>
                  </a:solidFill>
                  <a:latin typeface="Montserrat Bold"/>
                </a:rPr>
                <a:t>SAC 24/7</a:t>
              </a:r>
              <a:endParaRPr b="0" lang="pt-BR" sz="4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4400" spc="-1" strike="noStrike">
                  <a:solidFill>
                    <a:srgbClr val="faf2d0"/>
                  </a:solidFill>
                  <a:latin typeface="Montserrat Bold"/>
                </a:rPr>
                <a:t>Service Desk</a:t>
              </a:r>
              <a:endParaRPr b="0" lang="pt-BR" sz="4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4400" spc="-1" strike="noStrike">
                  <a:solidFill>
                    <a:srgbClr val="faf2d0"/>
                  </a:solidFill>
                  <a:latin typeface="Montserrat Bold"/>
                </a:rPr>
                <a:t>Site Institucional</a:t>
              </a:r>
              <a:endParaRPr b="0" lang="pt-BR" sz="4400" spc="-1" strike="noStrike">
                <a:latin typeface="Arial"/>
              </a:endParaRPr>
            </a:p>
          </p:txBody>
        </p:sp>
      </p:grpSp>
      <p:pic>
        <p:nvPicPr>
          <p:cNvPr id="282" name="Imagem 21" descr=""/>
          <p:cNvPicPr/>
          <p:nvPr/>
        </p:nvPicPr>
        <p:blipFill>
          <a:blip r:embed="rId1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 descr=""/>
          <p:cNvPicPr/>
          <p:nvPr/>
        </p:nvPicPr>
        <p:blipFill>
          <a:blip r:embed="rId1"/>
          <a:stretch/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644480" y="209124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b="0" lang="pt-BR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286" name="Imagem 22" descr="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289" name="Imagem 22" descr=""/>
          <p:cNvPicPr/>
          <p:nvPr/>
        </p:nvPicPr>
        <p:blipFill>
          <a:blip r:embed="rId1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0" name="Imagem 2" descr=""/>
          <p:cNvPicPr/>
          <p:nvPr/>
        </p:nvPicPr>
        <p:blipFill>
          <a:blip r:embed="rId2"/>
          <a:stretch/>
        </p:blipFill>
        <p:spPr>
          <a:xfrm>
            <a:off x="2018160" y="3988440"/>
            <a:ext cx="21349800" cy="74282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293" name="Imagem 22" descr=""/>
          <p:cNvPicPr/>
          <p:nvPr/>
        </p:nvPicPr>
        <p:blipFill>
          <a:blip r:embed="rId1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4" name="Imagem 1" descr=""/>
          <p:cNvPicPr/>
          <p:nvPr/>
        </p:nvPicPr>
        <p:blipFill>
          <a:blip r:embed="rId2"/>
          <a:stretch/>
        </p:blipFill>
        <p:spPr>
          <a:xfrm>
            <a:off x="2018160" y="3551400"/>
            <a:ext cx="13866120" cy="888120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590840" y="209124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b="0" lang="pt-BR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297" name="Imagem 22" descr=""/>
          <p:cNvPicPr/>
          <p:nvPr/>
        </p:nvPicPr>
        <p:blipFill>
          <a:blip r:embed="rId1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8" name="Imagem 2" descr=""/>
          <p:cNvPicPr/>
          <p:nvPr/>
        </p:nvPicPr>
        <p:blipFill>
          <a:blip r:embed="rId2"/>
          <a:stretch/>
        </p:blipFill>
        <p:spPr>
          <a:xfrm>
            <a:off x="8207640" y="293760"/>
            <a:ext cx="10132560" cy="1334916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1625400" y="209124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301" name="Imagem 1" descr=""/>
          <p:cNvPicPr/>
          <p:nvPr/>
        </p:nvPicPr>
        <p:blipFill>
          <a:blip r:embed="rId1"/>
          <a:stretch/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 descr=""/>
          <p:cNvPicPr/>
          <p:nvPr/>
        </p:nvPicPr>
        <p:blipFill>
          <a:blip r:embed="rId1"/>
          <a:stretch/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1022760" y="2091240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305" name="Imagem 6" descr="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579320" y="2091240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b="0" lang="pt-BR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308" name="Imagem 22" descr=""/>
          <p:cNvPicPr/>
          <p:nvPr/>
        </p:nvPicPr>
        <p:blipFill>
          <a:blip r:embed="rId1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9" name="Group 3"/>
          <p:cNvGrpSpPr/>
          <p:nvPr/>
        </p:nvGrpSpPr>
        <p:grpSpPr>
          <a:xfrm>
            <a:off x="7098120" y="0"/>
            <a:ext cx="17279280" cy="13493880"/>
            <a:chOff x="7098120" y="0"/>
            <a:chExt cx="17279280" cy="13493880"/>
          </a:xfrm>
        </p:grpSpPr>
        <p:pic>
          <p:nvPicPr>
            <p:cNvPr id="310" name="Imagem 2" descr=""/>
            <p:cNvPicPr/>
            <p:nvPr/>
          </p:nvPicPr>
          <p:blipFill>
            <a:blip r:embed="rId2"/>
            <a:srcRect l="0" t="0" r="0" b="73637"/>
            <a:stretch/>
          </p:blipFill>
          <p:spPr>
            <a:xfrm>
              <a:off x="7098120" y="0"/>
              <a:ext cx="17279280" cy="811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Imagem 4" descr=""/>
            <p:cNvPicPr/>
            <p:nvPr/>
          </p:nvPicPr>
          <p:blipFill>
            <a:blip r:embed="rId3"/>
            <a:srcRect l="0" t="26669" r="0" b="55870"/>
            <a:stretch/>
          </p:blipFill>
          <p:spPr>
            <a:xfrm>
              <a:off x="7098120" y="8118360"/>
              <a:ext cx="17279280" cy="5375520"/>
            </a:xfrm>
            <a:prstGeom prst="rect">
              <a:avLst/>
            </a:prstGeom>
            <a:ln>
              <a:noFill/>
            </a:ln>
          </p:spPr>
        </p:pic>
      </p:grp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680480" y="209124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314" name="Imagem 22" descr=""/>
          <p:cNvPicPr/>
          <p:nvPr/>
        </p:nvPicPr>
        <p:blipFill>
          <a:blip r:embed="rId1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7776000" y="205884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 descr=""/>
          <p:cNvPicPr/>
          <p:nvPr/>
        </p:nvPicPr>
        <p:blipFill>
          <a:blip r:embed="rId1"/>
          <a:srcRect l="0" t="7805" r="0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784440" y="3605760"/>
            <a:ext cx="14653080" cy="1824120"/>
            <a:chOff x="784440" y="3605760"/>
            <a:chExt cx="14653080" cy="1824120"/>
          </a:xfrm>
        </p:grpSpPr>
        <p:sp>
          <p:nvSpPr>
            <p:cNvPr id="176" name="CustomShape 8"/>
            <p:cNvSpPr/>
            <p:nvPr/>
          </p:nvSpPr>
          <p:spPr>
            <a:xfrm>
              <a:off x="784440" y="412056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8000" spc="-1" strike="noStrike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b="0" lang="pt-BR" sz="8000" spc="-1" strike="noStrike">
                <a:latin typeface="Arial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2800" spc="299" strike="noStrike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b="0" lang="pt-BR" sz="2800" spc="-1" strike="noStrike">
                <a:latin typeface="Arial"/>
              </a:endParaRPr>
            </a:p>
          </p:txBody>
        </p:sp>
      </p:grpSp>
      <p:pic>
        <p:nvPicPr>
          <p:cNvPr id="178" name="Imagem 11" descr="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 descr=""/>
          <p:cNvPicPr/>
          <p:nvPr/>
        </p:nvPicPr>
        <p:blipFill>
          <a:blip r:embed="rId1"/>
          <a:srcRect l="636" t="7904" r="11696" b="4469"/>
          <a:stretch/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10000" spc="-1" strike="noStrike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b="0" lang="pt-BR" sz="100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1532880" y="209124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 descr=""/>
            <p:cNvPicPr/>
            <p:nvPr/>
          </p:nvPicPr>
          <p:blipFill>
            <a:blip r:embed="rId1"/>
            <a:srcRect l="39238" t="22788" r="0" b="0"/>
            <a:stretch/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 descr=""/>
            <p:cNvPicPr/>
            <p:nvPr/>
          </p:nvPicPr>
          <p:blipFill>
            <a:blip r:embed="rId2"/>
            <a:srcRect l="0" t="0" r="60761" b="0"/>
            <a:stretch/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 descr=""/>
            <p:cNvPicPr/>
            <p:nvPr/>
          </p:nvPicPr>
          <p:blipFill>
            <a:blip r:embed="rId3"/>
            <a:stretch/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 descr=""/>
            <p:cNvPicPr/>
            <p:nvPr/>
          </p:nvPicPr>
          <p:blipFill>
            <a:blip r:embed="rId4"/>
            <a:stretch/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 descr=""/>
            <p:cNvPicPr/>
            <p:nvPr/>
          </p:nvPicPr>
          <p:blipFill>
            <a:blip r:embed="rId5"/>
            <a:stretch/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 descr=""/>
            <p:cNvPicPr/>
            <p:nvPr/>
          </p:nvPicPr>
          <p:blipFill>
            <a:blip r:embed="rId6"/>
            <a:srcRect l="46211" t="41691" r="20257" b="33290"/>
            <a:stretch/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 descr=""/>
          <p:cNvPicPr/>
          <p:nvPr/>
        </p:nvPicPr>
        <p:blipFill>
          <a:blip r:embed="rId7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 descr=""/>
          <p:cNvPicPr/>
          <p:nvPr/>
        </p:nvPicPr>
        <p:blipFill>
          <a:blip r:embed="rId1"/>
          <a:srcRect l="0" t="7805" r="0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862200" y="3605760"/>
            <a:ext cx="15922440" cy="1824120"/>
            <a:chOff x="862200" y="3605760"/>
            <a:chExt cx="15922440" cy="1824120"/>
          </a:xfrm>
        </p:grpSpPr>
        <p:sp>
          <p:nvSpPr>
            <p:cNvPr id="341" name="CustomShape 8"/>
            <p:cNvSpPr/>
            <p:nvPr/>
          </p:nvSpPr>
          <p:spPr>
            <a:xfrm>
              <a:off x="862200" y="412056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pt-BR" sz="8000" spc="-1" strike="noStrike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b="0" lang="pt-BR" sz="8000" spc="-1" strike="noStrike">
                <a:latin typeface="Arial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pt-BR" sz="2800" spc="299" strike="noStrike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b="0" lang="pt-BR" sz="2800" spc="-1" strike="noStrike">
                <a:latin typeface="Arial"/>
              </a:endParaRPr>
            </a:p>
          </p:txBody>
        </p:sp>
      </p:grpSp>
      <p:pic>
        <p:nvPicPr>
          <p:cNvPr id="343" name="Imagem 11" descr="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847520" y="209124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b="0" lang="pt-B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5400" spc="-1" strike="noStrike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b="0" lang="pt-B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5400" spc="-1" strike="noStrike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b="0" lang="pt-B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5400" spc="-1" strike="noStrike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b="0" lang="pt-B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5400" spc="-1" strike="noStrike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5400" spc="-1" strike="noStrike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b="0" lang="pt-BR" sz="5400" spc="-1" strike="noStrike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b="0" lang="pt-BR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5400" spc="-1" strike="noStrike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b="0" lang="pt-BR" sz="5400" spc="-1" strike="noStrike">
              <a:latin typeface="Arial"/>
            </a:endParaRPr>
          </a:p>
        </p:txBody>
      </p:sp>
      <p:pic>
        <p:nvPicPr>
          <p:cNvPr id="187" name="Imagem 2" descr=""/>
          <p:cNvPicPr/>
          <p:nvPr/>
        </p:nvPicPr>
        <p:blipFill>
          <a:blip r:embed="rId1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737000" y="209124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17440" rIns="217440" tIns="108720" bIns="108720"/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b="0" lang="pt-BR" sz="3600" spc="-1" strike="noStrike">
                <a:solidFill>
                  <a:srgbClr val="393b39"/>
                </a:solidFill>
                <a:latin typeface="Montserrat Light"/>
                <a:ea typeface="Montserrat Light"/>
              </a:rPr>
              <a:t>Problemas causados devido a falhas, intermitências de sistemas podem ocasionar não só prejuízo financeiros mas também persa de clientes, receita, reputação e até mesmo valor de mercado.</a:t>
            </a:r>
            <a:endParaRPr b="0" lang="pt-BR" sz="3600" spc="-1" strike="noStrike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b="0" lang="pt-BR" sz="3600" spc="-1" strike="noStrike">
                <a:solidFill>
                  <a:srgbClr val="393b39"/>
                </a:solidFill>
                <a:latin typeface="Montserrat Light"/>
                <a:ea typeface="Montserrat Light"/>
              </a:rPr>
              <a:t>A perda de dados gerou um custo de, em média, US$ 914.000 em 2016.</a:t>
            </a:r>
            <a:endParaRPr b="0" lang="pt-BR" sz="3600" spc="-1" strike="noStrike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b="0" lang="pt-BR" sz="3600" spc="-1" strike="noStrike">
                <a:solidFill>
                  <a:srgbClr val="393b39"/>
                </a:solidFill>
                <a:latin typeface="Montserrat Light"/>
                <a:ea typeface="Montserrat Light"/>
              </a:rPr>
              <a:t>Uma pesquisa realizada em 2018 pela Tricentis, identificou 606 falhas em sistema de 314 companhias, que impactaram 3,7 bilhões de pessoas e resultaram em US$ 1,7 trilhões em perdas financeiras.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93" name="Imagem 22" descr=""/>
          <p:cNvPicPr/>
          <p:nvPr/>
        </p:nvPicPr>
        <p:blipFill>
          <a:blip r:embed="rId1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5400" spc="299" strike="noStrike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b="0" lang="pt-BR" sz="54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1403640" y="209124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400" spc="-1" strike="noStrike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b="0" lang="pt-BR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4400" spc="-1" strike="noStrike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17440" rIns="217440" tIns="108720" bIns="108720"/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b="1" lang="pt-BR" sz="4400" spc="-1" strike="noStrike">
                <a:solidFill>
                  <a:srgbClr val="faf2d0"/>
                </a:solidFill>
                <a:latin typeface="Montserrat Light"/>
                <a:ea typeface="Montserrat Light"/>
              </a:rPr>
              <a:t>Redundância de componentes essenciais</a:t>
            </a:r>
            <a:endParaRPr b="0" lang="pt-BR" sz="4400" spc="-1" strike="noStrike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b="1" lang="pt-BR" sz="4400" spc="-1" strike="noStrike">
                <a:solidFill>
                  <a:srgbClr val="faf2d0"/>
                </a:solidFill>
                <a:latin typeface="Montserrat Light"/>
                <a:ea typeface="Montserrat Light"/>
              </a:rPr>
              <a:t>Vistorias contínuas do sistema</a:t>
            </a:r>
            <a:endParaRPr b="0" lang="pt-BR" sz="4400" spc="-1" strike="noStrike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b="1" lang="pt-BR" sz="4400" spc="-1" strike="noStrike">
                <a:solidFill>
                  <a:srgbClr val="faf2d0"/>
                </a:solidFill>
                <a:latin typeface="Montserrat Light"/>
                <a:ea typeface="Montserrat Light"/>
              </a:rPr>
              <a:t>Gerência de Processos </a:t>
            </a:r>
            <a:endParaRPr b="0" lang="pt-BR" sz="4400" spc="-1" strike="noStrike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b="1" lang="pt-BR" sz="4400" spc="-1" strike="noStrike">
                <a:solidFill>
                  <a:srgbClr val="faf2d0"/>
                </a:solidFill>
                <a:latin typeface="Montserrat Light"/>
                <a:ea typeface="Montserrat Light"/>
              </a:rPr>
              <a:t>Testes automatizados</a:t>
            </a:r>
            <a:endParaRPr b="0" lang="pt-BR" sz="4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400" spc="-1" strike="noStrike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b="0" lang="pt-BR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4400" spc="-1" strike="noStrike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17440" rIns="217440" tIns="108720" bIns="108720"/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b="1" lang="pt-BR" sz="4400" spc="-1" strike="noStrike">
                <a:solidFill>
                  <a:srgbClr val="737572"/>
                </a:solidFill>
                <a:latin typeface="Montserrat Light"/>
                <a:ea typeface="Montserrat Light"/>
              </a:rPr>
              <a:t>Monitorar sistemas</a:t>
            </a:r>
            <a:endParaRPr b="0" lang="pt-BR" sz="4400" spc="-1" strike="noStrike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b="1" lang="pt-BR" sz="4400" spc="-1" strike="noStrike">
                <a:solidFill>
                  <a:srgbClr val="737572"/>
                </a:solidFill>
                <a:latin typeface="Montserrat Light"/>
                <a:ea typeface="Montserrat Light"/>
              </a:rPr>
              <a:t>Diminuir risco de prejuízos financeiro</a:t>
            </a:r>
            <a:endParaRPr b="0" lang="pt-BR" sz="4400" spc="-1" strike="noStrike"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b="1" lang="pt-BR" sz="4400" spc="-1" strike="noStrike">
                <a:solidFill>
                  <a:srgbClr val="737572"/>
                </a:solidFill>
                <a:latin typeface="Montserrat Light"/>
                <a:ea typeface="Montserrat Light"/>
              </a:rPr>
              <a:t>Trazer tranquilidade e praticidade ao usuário</a:t>
            </a:r>
            <a:endParaRPr b="0" lang="pt-BR" sz="44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b="0" lang="pt-BR" sz="4400" spc="-1" strike="noStrike">
              <a:latin typeface="Arial"/>
            </a:endParaRPr>
          </a:p>
        </p:txBody>
      </p:sp>
      <p:pic>
        <p:nvPicPr>
          <p:cNvPr id="202" name="Imagem 17" descr=""/>
          <p:cNvPicPr/>
          <p:nvPr/>
        </p:nvPicPr>
        <p:blipFill>
          <a:blip r:embed="rId1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515600" y="2091240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ffffff"/>
                </a:solidFill>
                <a:latin typeface="Montserrat"/>
                <a:ea typeface="Montserrat"/>
              </a:rPr>
              <a:t>QUEM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4400" spc="-1" strike="noStrike">
                <a:solidFill>
                  <a:srgbClr val="faf2d0"/>
                </a:solidFill>
                <a:latin typeface="Montserrat Bold"/>
              </a:rPr>
              <a:t>José Ribeiro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ffffff"/>
                </a:solidFill>
                <a:latin typeface="Montserrat"/>
                <a:ea typeface="Montserrat"/>
              </a:rPr>
              <a:t>INFORMAÇÕES 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faf2d0"/>
                </a:solidFill>
                <a:latin typeface="Montserrat Bold"/>
                <a:ea typeface="Source Sans Pro"/>
              </a:rPr>
              <a:t>Responsável pela segurança da informação de uma empresa de TI;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faf2d0"/>
                </a:solidFill>
                <a:latin typeface="Montserrat Bold"/>
                <a:ea typeface="Source Sans Pro"/>
              </a:rPr>
              <a:t>Lida com informações de alto sigilo;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faf2d0"/>
                </a:solidFill>
                <a:latin typeface="Montserrat Bold"/>
                <a:ea typeface="Source Sans Pro"/>
              </a:rPr>
              <a:t>Antenado em tecnologia.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ffffff"/>
                </a:solidFill>
                <a:latin typeface="Montserrat"/>
                <a:ea typeface="Montserrat"/>
              </a:rPr>
              <a:t>DORES E NECESSIDADES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213" name="Picture 4" descr=""/>
          <p:cNvPicPr/>
          <p:nvPr/>
        </p:nvPicPr>
        <p:blipFill>
          <a:blip r:embed="rId1"/>
          <a:stretch/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faf2d0"/>
                </a:solidFill>
                <a:latin typeface="Montserrat Bold"/>
                <a:ea typeface="Source Sans Pro"/>
              </a:rPr>
              <a:t>Já sofreu com as consequências do vazamento de dados em sua empresa devido a falhas de sistemas de segurança;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faf2d0"/>
                </a:solidFill>
                <a:latin typeface="Montserrat Bold"/>
                <a:ea typeface="Source Sans Pro"/>
              </a:rPr>
              <a:t> </a:t>
            </a:r>
            <a:endParaRPr b="0" lang="pt-BR" sz="3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faf2d0"/>
                </a:solidFill>
                <a:latin typeface="Montserrat Bold"/>
                <a:ea typeface="Source Sans Pro"/>
              </a:rPr>
              <a:t>Quer focar em monitorar sua empresa e não em se preocupar se os sistemas estão funcionando;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b="0" lang="pt-BR" sz="3600" spc="-1" strike="noStrike">
                <a:solidFill>
                  <a:srgbClr val="faf2d0"/>
                </a:solidFill>
                <a:latin typeface="Montserrat Bold"/>
                <a:ea typeface="Source Sans Pro"/>
              </a:rPr>
              <a:t>Necessita de praticidade e rapidez em seu dia a dia;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15" name="Google Shape;640;p102" descr=""/>
          <p:cNvPicPr/>
          <p:nvPr/>
        </p:nvPicPr>
        <p:blipFill>
          <a:blip r:embed="rId2"/>
          <a:stretch/>
        </p:blipFill>
        <p:spPr>
          <a:xfrm rot="2583600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 descr=""/>
          <p:cNvPicPr/>
          <p:nvPr/>
        </p:nvPicPr>
        <p:blipFill>
          <a:blip r:embed="rId3"/>
          <a:stretch/>
        </p:blipFill>
        <p:spPr>
          <a:xfrm rot="1429200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634040" y="209124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 descr=""/>
          <p:cNvPicPr/>
          <p:nvPr/>
        </p:nvPicPr>
        <p:blipFill>
          <a:blip r:embed="rId1"/>
          <a:srcRect l="74887" t="0" r="0" b="50145"/>
          <a:stretch/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 descr=""/>
          <p:cNvPicPr/>
          <p:nvPr/>
        </p:nvPicPr>
        <p:blipFill>
          <a:blip r:embed="rId2"/>
          <a:srcRect l="0" t="0" r="74067" b="50001"/>
          <a:stretch/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 descr=""/>
          <p:cNvPicPr/>
          <p:nvPr/>
        </p:nvPicPr>
        <p:blipFill>
          <a:blip r:embed="rId3"/>
          <a:srcRect l="25386" t="0" r="50001" b="50001"/>
          <a:stretch/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 descr=""/>
          <p:cNvPicPr/>
          <p:nvPr/>
        </p:nvPicPr>
        <p:blipFill>
          <a:blip r:embed="rId4"/>
          <a:srcRect l="50000" t="0" r="24429" b="50000"/>
          <a:stretch/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 descr=""/>
          <p:cNvPicPr/>
          <p:nvPr/>
        </p:nvPicPr>
        <p:blipFill>
          <a:blip r:embed="rId5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634040" y="209124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/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0" t="50001" r="74887" b="0"/>
          <a:stretch/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 descr=""/>
          <p:cNvPicPr/>
          <p:nvPr/>
        </p:nvPicPr>
        <p:blipFill>
          <a:blip r:embed="rId5"/>
          <a:srcRect l="75162" t="50001" r="0" b="0"/>
          <a:stretch/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 descr=""/>
          <p:cNvPicPr/>
          <p:nvPr/>
        </p:nvPicPr>
        <p:blipFill>
          <a:blip r:embed="rId6"/>
          <a:srcRect l="50001" t="50001" r="24839" b="0"/>
          <a:stretch/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 descr=""/>
          <p:cNvPicPr/>
          <p:nvPr/>
        </p:nvPicPr>
        <p:blipFill>
          <a:blip r:embed="rId7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1527480" y="209124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ffffff"/>
                </a:solidFill>
                <a:latin typeface="Lato Black"/>
                <a:ea typeface="Lato Black"/>
              </a:rPr>
              <a:t>User Stories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2200" spc="299" strike="noStrike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8800" spc="-1" strike="noStrike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b="0" lang="pt-BR" sz="8800" spc="-1" strike="noStrike"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17440" rIns="217440" tIns="108720" bIns="108720"/>
          <a:p>
            <a:pPr>
              <a:lnSpc>
                <a:spcPct val="120000"/>
              </a:lnSpc>
              <a:spcBef>
                <a:spcPts val="799"/>
              </a:spcBef>
            </a:pPr>
            <a:r>
              <a:rPr b="0" lang="pt-BR" sz="4000" spc="-1" strike="noStrike">
                <a:solidFill>
                  <a:srgbClr val="333b3b"/>
                </a:solidFill>
                <a:latin typeface="Montserrat Bold"/>
                <a:ea typeface="Source Sans Pro"/>
              </a:rPr>
              <a:t>Enquanto </a:t>
            </a:r>
            <a:r>
              <a:rPr b="1" lang="pt-BR" sz="4000" spc="-1" strike="noStrike">
                <a:solidFill>
                  <a:srgbClr val="e2bb19"/>
                </a:solidFill>
                <a:latin typeface="Montserrat Bold"/>
                <a:ea typeface="Source Sans Pro"/>
              </a:rPr>
              <a:t>gerente de infraestrutura</a:t>
            </a:r>
            <a:r>
              <a:rPr b="1" lang="pt-BR" sz="4000" spc="-1" strike="noStrike">
                <a:solidFill>
                  <a:srgbClr val="333b3b"/>
                </a:solidFill>
                <a:latin typeface="Montserrat Bold"/>
                <a:ea typeface="Source Sans Pro"/>
              </a:rPr>
              <a:t> </a:t>
            </a:r>
            <a:r>
              <a:rPr b="0" lang="pt-BR" sz="4000" spc="-1" strike="noStrike">
                <a:solidFill>
                  <a:srgbClr val="333b3b"/>
                </a:solidFill>
                <a:latin typeface="Montserrat Bold"/>
                <a:ea typeface="Source Sans Pro"/>
              </a:rPr>
              <a:t>do prédio, preciso me assegurar acerca da segurança dos funcionários e das informações 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b="0" lang="pt-BR" sz="4000" spc="-1" strike="noStrike"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8800" spc="-1" strike="noStrike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b="0" lang="pt-BR" sz="8800" spc="-1" strike="noStrike"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17440" rIns="217440" tIns="108720" bIns="108720"/>
          <a:p>
            <a:pPr>
              <a:lnSpc>
                <a:spcPct val="120000"/>
              </a:lnSpc>
              <a:spcBef>
                <a:spcPts val="799"/>
              </a:spcBef>
            </a:pPr>
            <a:r>
              <a:rPr b="0" lang="pt-BR" sz="4000" spc="-1" strike="noStrike">
                <a:solidFill>
                  <a:srgbClr val="333b3b"/>
                </a:solidFill>
                <a:latin typeface="Montserrat Bold"/>
              </a:rPr>
              <a:t>Eu como </a:t>
            </a:r>
            <a:r>
              <a:rPr b="1" lang="pt-BR" sz="4000" spc="-1" strike="noStrike">
                <a:solidFill>
                  <a:srgbClr val="e5bf17"/>
                </a:solidFill>
                <a:latin typeface="Montserrat Bold"/>
              </a:rPr>
              <a:t>gestor do prédio </a:t>
            </a:r>
            <a:r>
              <a:rPr b="0" lang="pt-BR" sz="4000" spc="-1" strike="noStrike">
                <a:solidFill>
                  <a:srgbClr val="333b3b"/>
                </a:solidFill>
                <a:latin typeface="Montserrat Bold"/>
              </a:rPr>
              <a:t>quero me sentir seguro e não perder tempo pensando se os sistemas então ativos.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b="0" lang="pt-BR" sz="4000" spc="-1" strike="noStrike">
              <a:latin typeface="Arial"/>
            </a:endParaRPr>
          </a:p>
        </p:txBody>
      </p:sp>
      <p:pic>
        <p:nvPicPr>
          <p:cNvPr id="240" name="Imagem 13" descr=""/>
          <p:cNvPicPr/>
          <p:nvPr/>
        </p:nvPicPr>
        <p:blipFill>
          <a:blip r:embed="rId1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 t="0" r="0" b="0"/>
          <a:stretch/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56388</TotalTime>
  <Application>LibreOffice/6.0.7.3$Linux_X86_64 LibreOffice_project/00m0$Build-3</Application>
  <Words>451</Words>
  <Paragraphs>108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2014-11-12T21:47:38Z</dcterms:created>
  <dc:creator>Fernanda Esteves</dc:creator>
  <dc:description/>
  <dc:language>pt-BR</dc:language>
  <cp:lastModifiedBy/>
  <dcterms:modified xsi:type="dcterms:W3CDTF">2019-10-19T12:19:03Z</dcterms:modified>
  <cp:revision>9347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